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4" r:id="rId7"/>
    <p:sldId id="266" r:id="rId8"/>
    <p:sldId id="261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6" d="100"/>
          <a:sy n="76" d="100"/>
        </p:scale>
        <p:origin x="4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ja.wikipedia.org/wiki/1484%E5%B9%B4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ザンクト・ガレン信仰問答</a:t>
            </a:r>
            <a:r>
              <a:rPr lang="ja-JP" altLang="en-US" dirty="0" smtClean="0"/>
              <a:t>講解①　序章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 smtClean="0"/>
              <a:t>２０２０年１２月２４日（木）　日本キリスト教会府中中河原教会祈祷会（牧師大石周平）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4227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7392" y="827906"/>
            <a:ext cx="11029616" cy="10138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kumimoji="1" lang="en-US" altLang="ja-JP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宗教</a:t>
            </a:r>
            <a:r>
              <a:rPr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改革以前のカテキズム</a:t>
            </a:r>
            <a:r>
              <a:rPr kumimoji="1" lang="en-US" altLang="ja-JP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kumimoji="1" lang="en-US" altLang="ja-JP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endParaRPr kumimoji="1" lang="ja-JP" altLang="en-US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idx="1"/>
          </p:nvPr>
        </p:nvSpPr>
        <p:spPr>
          <a:xfrm>
            <a:off x="441492" y="1058510"/>
            <a:ext cx="11029615" cy="3678303"/>
          </a:xfrm>
        </p:spPr>
        <p:txBody>
          <a:bodyPr/>
          <a:lstStyle/>
          <a:p>
            <a:pPr marL="0" indent="0">
              <a:buNone/>
            </a:pPr>
            <a:endParaRPr kumimoji="1" lang="en-US" altLang="ja-JP" dirty="0" smtClean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endParaRPr lang="en-US" altLang="ja-JP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solidFill>
                  <a:schemeClr val="accent3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◆</a:t>
            </a:r>
            <a:r>
              <a:rPr lang="ja-JP" altLang="en-US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en-US" altLang="ja-JP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M.</a:t>
            </a:r>
            <a:r>
              <a:rPr kumimoji="1" lang="ja-JP" altLang="en-US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ルター「小信仰問答」（</a:t>
            </a:r>
            <a:r>
              <a:rPr kumimoji="1" lang="en-US" altLang="ja-JP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1529</a:t>
            </a:r>
            <a:r>
              <a:rPr kumimoji="1" lang="ja-JP" altLang="en-US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</a:t>
            </a:r>
            <a:endParaRPr kumimoji="1" lang="en-US" altLang="ja-JP" dirty="0" smtClean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以前</a:t>
            </a:r>
            <a:r>
              <a:rPr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の福音主義のカテキズムと</a:t>
            </a:r>
            <a:r>
              <a:rPr lang="ja-JP" altLang="en-US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</a:t>
            </a:r>
            <a:endParaRPr lang="en-US" altLang="ja-JP" dirty="0" smtClean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て、</a:t>
            </a:r>
            <a:r>
              <a:rPr lang="en-US" altLang="ja-JP" dirty="0" smtClean="0">
                <a:solidFill>
                  <a:schemeClr val="accent3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39</a:t>
            </a:r>
            <a:r>
              <a:rPr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例</a:t>
            </a:r>
            <a:r>
              <a:rPr lang="ja-JP" altLang="en-US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</a:t>
            </a:r>
            <a:r>
              <a:rPr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ある</a:t>
            </a:r>
            <a:r>
              <a:rPr lang="ja-JP" altLang="en-US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</a:t>
            </a:r>
            <a:r>
              <a:rPr lang="en-US" altLang="ja-JP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1522-1529</a:t>
            </a:r>
            <a:r>
              <a:rPr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</a:t>
            </a:r>
          </a:p>
          <a:p>
            <a:endParaRPr kumimoji="1" lang="en-US" altLang="ja-JP" dirty="0" smtClean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dirty="0" smtClean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kumimoji="1" lang="ja-JP" altLang="en-US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kumimoji="1" lang="ja-JP" altLang="en-US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540808" y="214991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1" lang="ja-JP" altLang="en-US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そのひとつの代表例が</a:t>
            </a:r>
            <a:endParaRPr kumimoji="1" lang="en-US" altLang="ja-JP" dirty="0" smtClean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dirty="0" smtClean="0">
                <a:solidFill>
                  <a:schemeClr val="accent3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「ザンクト・ガレン信仰問答」</a:t>
            </a:r>
            <a:endParaRPr kumimoji="1" lang="en-US" altLang="ja-JP" dirty="0" smtClean="0">
              <a:solidFill>
                <a:schemeClr val="accent3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dirty="0" smtClean="0">
                <a:solidFill>
                  <a:schemeClr val="accent3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（１５２７）</a:t>
            </a:r>
            <a:endParaRPr kumimoji="1" lang="en-US" altLang="ja-JP" dirty="0" smtClean="0">
              <a:solidFill>
                <a:schemeClr val="accent3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41492" y="333169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1" lang="ja-JP" altLang="en-US" dirty="0" smtClean="0">
                <a:solidFill>
                  <a:schemeClr val="accent3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◆</a:t>
            </a:r>
            <a:r>
              <a:rPr kumimoji="1"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また、福音主義に先立って、</a:t>
            </a:r>
            <a:endParaRPr kumimoji="1" lang="en-US" altLang="ja-JP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 ローマ・カトリック教会の域内で</a:t>
            </a:r>
            <a:endParaRPr kumimoji="1" lang="en-US" altLang="ja-JP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信仰教育を問答形式で行う伝統</a:t>
            </a:r>
            <a:endParaRPr kumimoji="1" lang="en-US" altLang="ja-JP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は存在した。</a:t>
            </a:r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右矢印 12"/>
          <p:cNvSpPr/>
          <p:nvPr/>
        </p:nvSpPr>
        <p:spPr>
          <a:xfrm>
            <a:off x="4324907" y="2568140"/>
            <a:ext cx="287058" cy="1946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右矢印 13"/>
          <p:cNvSpPr/>
          <p:nvPr/>
        </p:nvSpPr>
        <p:spPr>
          <a:xfrm>
            <a:off x="4324907" y="3799680"/>
            <a:ext cx="287058" cy="1946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4611965" y="330385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1" lang="ja-JP" altLang="en-US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なかでも、宗教改革以前の改革</a:t>
            </a:r>
            <a:endParaRPr kumimoji="1" lang="en-US" altLang="ja-JP" dirty="0" smtClean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の試みとして有名なヴァルド派</a:t>
            </a:r>
            <a:endParaRPr kumimoji="1" lang="en-US" altLang="ja-JP" dirty="0" smtClean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の</a:t>
            </a:r>
            <a:r>
              <a:rPr kumimoji="1" lang="ja-JP" altLang="en-US" dirty="0" smtClean="0">
                <a:solidFill>
                  <a:schemeClr val="accent3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「ヴァルド派信仰問答」</a:t>
            </a:r>
            <a:endParaRPr kumimoji="1" lang="en-US" altLang="ja-JP" dirty="0" smtClean="0">
              <a:solidFill>
                <a:schemeClr val="accent3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dirty="0" smtClean="0">
                <a:solidFill>
                  <a:schemeClr val="accent3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（</a:t>
            </a:r>
            <a:r>
              <a:rPr kumimoji="1" lang="ja-JP" altLang="en-US" dirty="0">
                <a:solidFill>
                  <a:schemeClr val="accent3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１４９８</a:t>
            </a:r>
            <a:r>
              <a:rPr kumimoji="1" lang="ja-JP" altLang="en-US" dirty="0" smtClean="0">
                <a:solidFill>
                  <a:schemeClr val="accent3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）</a:t>
            </a:r>
            <a:r>
              <a:rPr kumimoji="1" lang="ja-JP" altLang="en-US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や、</a:t>
            </a:r>
            <a:endParaRPr kumimoji="1"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4540808" y="4721629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1" lang="ja-JP" altLang="en-US" dirty="0" smtClean="0">
                <a:solidFill>
                  <a:schemeClr val="accent3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「ボヘミア兄弟団の信仰問答」</a:t>
            </a:r>
            <a:endParaRPr kumimoji="1" lang="en-US" altLang="ja-JP" dirty="0" smtClean="0">
              <a:solidFill>
                <a:schemeClr val="accent3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dirty="0" smtClean="0">
                <a:solidFill>
                  <a:schemeClr val="accent3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（１５０２／１５２２）</a:t>
            </a:r>
            <a:r>
              <a:rPr kumimoji="1" lang="ja-JP" altLang="en-US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は</a:t>
            </a:r>
            <a:endParaRPr kumimoji="1" lang="en-US" altLang="ja-JP" dirty="0" smtClean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kumimoji="1" lang="ja-JP" altLang="en-US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福音主義に与えた影響も</a:t>
            </a:r>
            <a:endParaRPr kumimoji="1" lang="en-US" altLang="ja-JP" dirty="0" smtClean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kumimoji="1" lang="ja-JP" altLang="en-US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大きな代表例。</a:t>
            </a:r>
            <a:endParaRPr kumimoji="1" lang="en-US" altLang="ja-JP" dirty="0" smtClean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dirty="0" smtClean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10242" name="Picture 2" descr="Lux Lucet In Tenebr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222" y="1398961"/>
            <a:ext cx="2219158" cy="1687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右矢印 10"/>
          <p:cNvSpPr/>
          <p:nvPr/>
        </p:nvSpPr>
        <p:spPr>
          <a:xfrm>
            <a:off x="8031383" y="3737247"/>
            <a:ext cx="287058" cy="1946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右矢印 16"/>
          <p:cNvSpPr/>
          <p:nvPr/>
        </p:nvSpPr>
        <p:spPr>
          <a:xfrm>
            <a:off x="8001000" y="5273271"/>
            <a:ext cx="287058" cy="1946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8521587" y="3244301"/>
            <a:ext cx="343398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ヴァルド派は、１６世紀ファレル・カルヴァンのジュネーヴと関わり、改革派</a:t>
            </a:r>
            <a:r>
              <a:rPr kumimoji="1"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と</a:t>
            </a:r>
            <a:r>
              <a:rPr kumimoji="1" lang="ja-JP" altLang="en-US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の告白的「一致」を表明して同派に合流する。とくに、後のユグノー（改革派亡命者）たちと結びつく。</a:t>
            </a:r>
            <a:endParaRPr kumimoji="1" lang="en-US" altLang="ja-JP" dirty="0" smtClean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フス派のボヘミア兄弟団は、ドイツのルター派との関係を深めていく。</a:t>
            </a:r>
            <a:endParaRPr kumimoji="1" lang="en-US" altLang="ja-JP" dirty="0" smtClean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dirty="0" smtClean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359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ザンクト・ガレン信仰問答</a:t>
            </a:r>
            <a:r>
              <a:rPr lang="ja-JP" altLang="en-US" dirty="0" smtClean="0"/>
              <a:t>（</a:t>
            </a:r>
            <a:r>
              <a:rPr lang="en-US" altLang="ja-JP" dirty="0" smtClean="0"/>
              <a:t>1527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 smtClean="0"/>
              <a:t>≪</a:t>
            </a:r>
            <a:r>
              <a:rPr lang="ja-JP" altLang="en-US" dirty="0" err="1" smtClean="0"/>
              <a:t>わか</a:t>
            </a:r>
            <a:r>
              <a:rPr lang="ja-JP" altLang="en-US" dirty="0" smtClean="0"/>
              <a:t>もののための信仰の手引き≫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1905" y="1020430"/>
            <a:ext cx="3162957" cy="477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16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7392" y="827906"/>
            <a:ext cx="11029616" cy="10138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kumimoji="1" lang="en-US" altLang="ja-JP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1"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中世都市</a:t>
            </a:r>
            <a:r>
              <a:rPr kumimoji="1" lang="en-US" altLang="ja-JP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kumimoji="1" lang="en-US" altLang="ja-JP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1"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ザンクト・ガレン</a:t>
            </a:r>
            <a:r>
              <a:rPr kumimoji="1" lang="en-US" altLang="ja-JP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kumimoji="1" lang="en-US" altLang="ja-JP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endParaRPr kumimoji="1" lang="ja-JP" altLang="en-US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028" name="Picture 4" descr="ザンクト・ガレン修道院Convent of St. Gall 1983年登録：アルプスエリアの世界遺産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299" y="905356"/>
            <a:ext cx="3647303" cy="277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/>
          <a:srcRect l="13680" r="8637"/>
          <a:stretch/>
        </p:blipFill>
        <p:spPr>
          <a:xfrm>
            <a:off x="8126576" y="905356"/>
            <a:ext cx="3713206" cy="277439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318" y="1894130"/>
            <a:ext cx="2443282" cy="1712295"/>
          </a:xfrm>
          <a:prstGeom prst="rect">
            <a:avLst/>
          </a:prstGeom>
        </p:spPr>
      </p:pic>
      <p:pic>
        <p:nvPicPr>
          <p:cNvPr id="1030" name="Picture 6" descr="スイス】ザンクトガレンでおすすめの観光スポット5選！世界遺産を巡ろう - おすすめ旅行を探すならトラベルブック(TravelBook)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" t="618" r="-359" b="-959"/>
          <a:stretch/>
        </p:blipFill>
        <p:spPr bwMode="auto">
          <a:xfrm>
            <a:off x="8126576" y="3784600"/>
            <a:ext cx="3713206" cy="279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318" y="3784601"/>
            <a:ext cx="7524266" cy="272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9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7392" y="827906"/>
            <a:ext cx="11029616" cy="10138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kumimoji="1" lang="en-US" altLang="ja-JP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ザンクト・宗教改革</a:t>
            </a:r>
            <a:r>
              <a:rPr kumimoji="1" lang="en-US" altLang="ja-JP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kumimoji="1" lang="en-US" altLang="ja-JP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endParaRPr kumimoji="1" lang="ja-JP" altLang="en-US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4492" y="2504306"/>
            <a:ext cx="8727908" cy="339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07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7392" y="827906"/>
            <a:ext cx="11029616" cy="10138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kumimoji="1" lang="en-US" altLang="ja-JP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ザンクト・宗教改革</a:t>
            </a:r>
            <a:r>
              <a:rPr kumimoji="1" lang="en-US" altLang="ja-JP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kumimoji="1" lang="en-US" altLang="ja-JP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endParaRPr kumimoji="1" lang="ja-JP" altLang="en-US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300" y="2604806"/>
            <a:ext cx="3782042" cy="1470794"/>
          </a:xfrm>
          <a:prstGeom prst="rect">
            <a:avLst/>
          </a:prstGeom>
        </p:spPr>
      </p:pic>
      <p:pic>
        <p:nvPicPr>
          <p:cNvPr id="5122" name="Picture 2" descr="フルドリッヒ・ツヴィングリ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834" y="2085206"/>
            <a:ext cx="2909940" cy="408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0266" y="2085206"/>
            <a:ext cx="3733068" cy="2616200"/>
          </a:xfrm>
          <a:prstGeom prst="rect">
            <a:avLst/>
          </a:prstGeom>
        </p:spPr>
      </p:pic>
      <p:sp>
        <p:nvSpPr>
          <p:cNvPr id="6" name="AutoShape 4" descr="Reformation in Zurich 500 Yea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820" y="4292600"/>
            <a:ext cx="3868168" cy="1422400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8376116" y="5530334"/>
            <a:ext cx="3121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0B0080"/>
                </a:solidFill>
                <a:latin typeface="Arial" panose="020B0604020202020204" pitchFamily="34" charset="0"/>
                <a:hlinkClick r:id="rId6" tooltip="1484年"/>
              </a:rPr>
              <a:t>Ulrich Zwingli</a:t>
            </a:r>
            <a:r>
              <a:rPr lang="ja-JP" altLang="en-US" dirty="0" smtClean="0">
                <a:solidFill>
                  <a:srgbClr val="0B0080"/>
                </a:solidFill>
                <a:latin typeface="Arial" panose="020B0604020202020204" pitchFamily="34" charset="0"/>
                <a:hlinkClick r:id="rId6" tooltip="1484年"/>
              </a:rPr>
              <a:t>（</a:t>
            </a:r>
            <a:r>
              <a:rPr lang="en-US" altLang="ja-JP" dirty="0" smtClean="0">
                <a:solidFill>
                  <a:srgbClr val="0B0080"/>
                </a:solidFill>
                <a:latin typeface="Arial" panose="020B0604020202020204" pitchFamily="34" charset="0"/>
                <a:hlinkClick r:id="rId6" tooltip="1484年"/>
              </a:rPr>
              <a:t>1484-1531</a:t>
            </a:r>
            <a:r>
              <a:rPr lang="ja-JP" altLang="en-US" dirty="0" smtClean="0">
                <a:solidFill>
                  <a:srgbClr val="0B0080"/>
                </a:solidFill>
                <a:latin typeface="Arial" panose="020B0604020202020204" pitchFamily="34" charset="0"/>
                <a:hlinkClick r:id="rId6" tooltip="1484年"/>
              </a:rPr>
              <a:t>）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6556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7392" y="827906"/>
            <a:ext cx="11029616" cy="10138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kumimoji="1" lang="en-US" altLang="ja-JP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ザンクト・宗教改革</a:t>
            </a:r>
            <a:r>
              <a:rPr lang="en-US" altLang="ja-JP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――</a:t>
            </a:r>
            <a:r>
              <a:rPr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改革者・市長ヨアヒム・ヴァディアン（１４８４－１５５１）</a:t>
            </a:r>
            <a:r>
              <a:rPr kumimoji="1" lang="en-US" altLang="ja-JP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kumimoji="1" lang="en-US" altLang="ja-JP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endParaRPr kumimoji="1" lang="ja-JP" altLang="en-US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300" y="2604806"/>
            <a:ext cx="3782042" cy="1470794"/>
          </a:xfrm>
          <a:prstGeom prst="rect">
            <a:avLst/>
          </a:prstGeom>
        </p:spPr>
      </p:pic>
      <p:pic>
        <p:nvPicPr>
          <p:cNvPr id="5122" name="Picture 2" descr="フルドリッヒ・ツヴィングリ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4234" y="2086053"/>
            <a:ext cx="2909940" cy="408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Reformation in Zurich 500 Yea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820" y="4292600"/>
            <a:ext cx="3868168" cy="142240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5692" y="2412153"/>
            <a:ext cx="3668646" cy="376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86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7392" y="827906"/>
            <a:ext cx="11029616" cy="10138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kumimoji="1" lang="en-US" altLang="ja-JP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ザンクト・宗教改革</a:t>
            </a:r>
            <a:r>
              <a:rPr lang="en-US" altLang="ja-JP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――</a:t>
            </a:r>
            <a:r>
              <a:rPr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改革者・市長ヨアヒム・ヴァディアン（１４８４－１５５１）</a:t>
            </a:r>
            <a:r>
              <a:rPr kumimoji="1" lang="en-US" altLang="ja-JP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kumimoji="1" lang="en-US" altLang="ja-JP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endParaRPr kumimoji="1" lang="ja-JP" altLang="en-US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300" y="2604806"/>
            <a:ext cx="3782042" cy="1470794"/>
          </a:xfrm>
          <a:prstGeom prst="rect">
            <a:avLst/>
          </a:prstGeom>
        </p:spPr>
      </p:pic>
      <p:sp>
        <p:nvSpPr>
          <p:cNvPr id="6" name="AutoShape 4" descr="Reformation in Zurich 500 Yea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820" y="4292600"/>
            <a:ext cx="3868168" cy="1422400"/>
          </a:xfrm>
          <a:prstGeom prst="rect">
            <a:avLst/>
          </a:prstGeom>
        </p:spPr>
      </p:pic>
      <p:pic>
        <p:nvPicPr>
          <p:cNvPr id="7170" name="Picture 2" descr="3r_eingangstafel_a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4" y="2159000"/>
            <a:ext cx="6030617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39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7392" y="827906"/>
            <a:ext cx="11029616" cy="10138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kumimoji="1" lang="en-US" altLang="ja-JP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宗教</a:t>
            </a:r>
            <a:r>
              <a:rPr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改革以前のカテキズム</a:t>
            </a:r>
            <a:r>
              <a:rPr kumimoji="1" lang="en-US" altLang="ja-JP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kumimoji="1" lang="en-US" altLang="ja-JP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endParaRPr kumimoji="1" lang="ja-JP" altLang="en-US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idx="1"/>
          </p:nvPr>
        </p:nvSpPr>
        <p:spPr>
          <a:xfrm>
            <a:off x="441492" y="1602639"/>
            <a:ext cx="11029615" cy="3678303"/>
          </a:xfrm>
        </p:spPr>
        <p:txBody>
          <a:bodyPr/>
          <a:lstStyle/>
          <a:p>
            <a:pPr marL="0" indent="0">
              <a:buNone/>
            </a:pPr>
            <a:endParaRPr kumimoji="1" lang="en-US" altLang="ja-JP" dirty="0" smtClean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endParaRPr lang="en-US" altLang="ja-JP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solidFill>
                  <a:schemeClr val="accent3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◆</a:t>
            </a:r>
            <a:r>
              <a:rPr lang="ja-JP" altLang="en-US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en-US" altLang="ja-JP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M.</a:t>
            </a:r>
            <a:r>
              <a:rPr kumimoji="1" lang="ja-JP" altLang="en-US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ルター「小信仰問答」（</a:t>
            </a:r>
            <a:r>
              <a:rPr kumimoji="1" lang="en-US" altLang="ja-JP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1529</a:t>
            </a:r>
            <a:r>
              <a:rPr kumimoji="1" lang="ja-JP" altLang="en-US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</a:t>
            </a:r>
            <a:endParaRPr kumimoji="1" lang="en-US" altLang="ja-JP" dirty="0" smtClean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以前</a:t>
            </a:r>
            <a:r>
              <a:rPr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の福音主義のカテキズムと</a:t>
            </a:r>
            <a:r>
              <a:rPr lang="ja-JP" altLang="en-US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</a:t>
            </a:r>
            <a:endParaRPr lang="en-US" altLang="ja-JP" dirty="0" smtClean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て、</a:t>
            </a:r>
            <a:r>
              <a:rPr lang="en-US" altLang="ja-JP" dirty="0" smtClean="0">
                <a:solidFill>
                  <a:schemeClr val="accent3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39</a:t>
            </a:r>
            <a:r>
              <a:rPr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例</a:t>
            </a:r>
            <a:r>
              <a:rPr lang="ja-JP" altLang="en-US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</a:t>
            </a:r>
            <a:r>
              <a:rPr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ある</a:t>
            </a:r>
            <a:r>
              <a:rPr lang="ja-JP" altLang="en-US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</a:t>
            </a:r>
            <a:r>
              <a:rPr lang="en-US" altLang="ja-JP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1522-1529</a:t>
            </a:r>
            <a:r>
              <a:rPr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</a:t>
            </a:r>
          </a:p>
          <a:p>
            <a:endParaRPr kumimoji="1" lang="en-US" altLang="ja-JP" dirty="0" smtClean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kumimoji="1" lang="ja-JP" altLang="en-US" dirty="0" smtClean="0">
                <a:solidFill>
                  <a:schemeClr val="accent3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◆</a:t>
            </a:r>
            <a:endParaRPr kumimoji="1" lang="en-US" altLang="ja-JP" dirty="0" smtClean="0">
              <a:solidFill>
                <a:schemeClr val="accent3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kumimoji="1" lang="ja-JP" altLang="en-US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kumimoji="1" lang="ja-JP" altLang="en-US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540808" y="275015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1" lang="ja-JP" altLang="en-US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そのひとつの代表例が</a:t>
            </a:r>
            <a:endParaRPr kumimoji="1" lang="en-US" altLang="ja-JP" dirty="0" smtClean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dirty="0" smtClean="0">
                <a:solidFill>
                  <a:schemeClr val="accent3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「ザンクト・ガレン信仰問答」</a:t>
            </a:r>
            <a:endParaRPr kumimoji="1" lang="en-US" altLang="ja-JP" dirty="0" smtClean="0">
              <a:solidFill>
                <a:schemeClr val="accent3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dirty="0" smtClean="0">
                <a:solidFill>
                  <a:schemeClr val="accent3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（１５２７）</a:t>
            </a:r>
            <a:endParaRPr kumimoji="1" lang="en-US" altLang="ja-JP" dirty="0" smtClean="0">
              <a:solidFill>
                <a:schemeClr val="accent3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3" name="右矢印 12"/>
          <p:cNvSpPr/>
          <p:nvPr/>
        </p:nvSpPr>
        <p:spPr>
          <a:xfrm>
            <a:off x="4253750" y="3114515"/>
            <a:ext cx="287058" cy="1946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164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7392" y="827906"/>
            <a:ext cx="11029616" cy="10138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kumimoji="1" lang="en-US" altLang="ja-JP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宗教</a:t>
            </a:r>
            <a:r>
              <a:rPr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改革以前のカテキズム</a:t>
            </a:r>
            <a:r>
              <a:rPr kumimoji="1" lang="en-US" altLang="ja-JP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kumimoji="1" lang="en-US" altLang="ja-JP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endParaRPr kumimoji="1" lang="ja-JP" altLang="en-US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idx="1"/>
          </p:nvPr>
        </p:nvSpPr>
        <p:spPr>
          <a:xfrm>
            <a:off x="441492" y="1602639"/>
            <a:ext cx="11029615" cy="3678303"/>
          </a:xfrm>
        </p:spPr>
        <p:txBody>
          <a:bodyPr/>
          <a:lstStyle/>
          <a:p>
            <a:pPr marL="0" indent="0">
              <a:buNone/>
            </a:pPr>
            <a:endParaRPr kumimoji="1" lang="en-US" altLang="ja-JP" dirty="0" smtClean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endParaRPr lang="en-US" altLang="ja-JP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solidFill>
                  <a:schemeClr val="accent3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◆</a:t>
            </a:r>
            <a:r>
              <a:rPr lang="ja-JP" altLang="en-US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en-US" altLang="ja-JP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M.</a:t>
            </a:r>
            <a:r>
              <a:rPr kumimoji="1" lang="ja-JP" altLang="en-US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ルター「小信仰問答」（</a:t>
            </a:r>
            <a:r>
              <a:rPr kumimoji="1" lang="en-US" altLang="ja-JP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1529</a:t>
            </a:r>
            <a:r>
              <a:rPr kumimoji="1" lang="ja-JP" altLang="en-US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</a:t>
            </a:r>
            <a:endParaRPr kumimoji="1" lang="en-US" altLang="ja-JP" dirty="0" smtClean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以前</a:t>
            </a:r>
            <a:r>
              <a:rPr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の福音主義のカテキズムと</a:t>
            </a:r>
            <a:r>
              <a:rPr lang="ja-JP" altLang="en-US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</a:t>
            </a:r>
            <a:endParaRPr lang="en-US" altLang="ja-JP" dirty="0" smtClean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て、</a:t>
            </a:r>
            <a:r>
              <a:rPr lang="en-US" altLang="ja-JP" dirty="0" smtClean="0">
                <a:solidFill>
                  <a:schemeClr val="accent3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39</a:t>
            </a:r>
            <a:r>
              <a:rPr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例</a:t>
            </a:r>
            <a:r>
              <a:rPr lang="ja-JP" altLang="en-US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</a:t>
            </a:r>
            <a:r>
              <a:rPr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ある</a:t>
            </a:r>
            <a:r>
              <a:rPr lang="ja-JP" altLang="en-US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</a:t>
            </a:r>
            <a:r>
              <a:rPr lang="en-US" altLang="ja-JP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1522-1529</a:t>
            </a:r>
            <a:r>
              <a:rPr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</a:t>
            </a:r>
          </a:p>
          <a:p>
            <a:endParaRPr kumimoji="1" lang="en-US" altLang="ja-JP" dirty="0" smtClean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dirty="0" smtClean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kumimoji="1" lang="ja-JP" altLang="en-US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kumimoji="1" lang="ja-JP" altLang="en-US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540808" y="275015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1" lang="ja-JP" altLang="en-US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そのひとつの代表例が</a:t>
            </a:r>
            <a:endParaRPr kumimoji="1" lang="en-US" altLang="ja-JP" dirty="0" smtClean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dirty="0" smtClean="0">
                <a:solidFill>
                  <a:schemeClr val="accent3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「ザンクト・ガレン信仰問答」</a:t>
            </a:r>
            <a:endParaRPr kumimoji="1" lang="en-US" altLang="ja-JP" dirty="0" smtClean="0">
              <a:solidFill>
                <a:schemeClr val="accent3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dirty="0" smtClean="0">
                <a:solidFill>
                  <a:schemeClr val="accent3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（１５２７）</a:t>
            </a:r>
            <a:endParaRPr kumimoji="1" lang="en-US" altLang="ja-JP" dirty="0" smtClean="0">
              <a:solidFill>
                <a:schemeClr val="accent3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41492" y="440068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1" lang="ja-JP" altLang="en-US" dirty="0" smtClean="0">
                <a:solidFill>
                  <a:schemeClr val="accent3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◆</a:t>
            </a:r>
            <a:r>
              <a:rPr kumimoji="1"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また、福音主義に先立って、</a:t>
            </a:r>
            <a:endParaRPr kumimoji="1" lang="en-US" altLang="ja-JP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 ローマ・カトリック教会の域内で</a:t>
            </a:r>
            <a:endParaRPr kumimoji="1" lang="en-US" altLang="ja-JP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信仰教育を問答形式で行う伝統</a:t>
            </a:r>
            <a:endParaRPr kumimoji="1" lang="en-US" altLang="ja-JP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は存在した。</a:t>
            </a:r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右矢印 12"/>
          <p:cNvSpPr/>
          <p:nvPr/>
        </p:nvSpPr>
        <p:spPr>
          <a:xfrm>
            <a:off x="4253750" y="3114515"/>
            <a:ext cx="287058" cy="1946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右矢印 13"/>
          <p:cNvSpPr/>
          <p:nvPr/>
        </p:nvSpPr>
        <p:spPr>
          <a:xfrm>
            <a:off x="4253750" y="4736813"/>
            <a:ext cx="287058" cy="1946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4625985" y="423395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1" lang="ja-JP" altLang="en-US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なかでも、宗教改革以前の改革</a:t>
            </a:r>
            <a:endParaRPr kumimoji="1" lang="en-US" altLang="ja-JP" dirty="0" smtClean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の試みとして有名なヴァルド派</a:t>
            </a:r>
            <a:endParaRPr kumimoji="1" lang="en-US" altLang="ja-JP" dirty="0" smtClean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の</a:t>
            </a:r>
            <a:r>
              <a:rPr kumimoji="1" lang="ja-JP" altLang="en-US" dirty="0" smtClean="0">
                <a:solidFill>
                  <a:schemeClr val="accent3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「ヴァルド派信仰問答」</a:t>
            </a:r>
            <a:endParaRPr kumimoji="1" lang="en-US" altLang="ja-JP" dirty="0" smtClean="0">
              <a:solidFill>
                <a:schemeClr val="accent3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dirty="0" smtClean="0">
                <a:solidFill>
                  <a:schemeClr val="accent3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（</a:t>
            </a:r>
            <a:r>
              <a:rPr kumimoji="1" lang="ja-JP" altLang="en-US" dirty="0">
                <a:solidFill>
                  <a:schemeClr val="accent3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１４９８</a:t>
            </a:r>
            <a:r>
              <a:rPr kumimoji="1" lang="ja-JP" altLang="en-US" dirty="0" smtClean="0">
                <a:solidFill>
                  <a:schemeClr val="accent3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）</a:t>
            </a:r>
            <a:r>
              <a:rPr kumimoji="1" lang="ja-JP" altLang="en-US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や、</a:t>
            </a:r>
            <a:endParaRPr kumimoji="1"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641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配当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TM03457464[[fn=配当]]</Template>
  <TotalTime>179</TotalTime>
  <Words>206</Words>
  <Application>Microsoft Office PowerPoint</Application>
  <PresentationFormat>ワイド画面</PresentationFormat>
  <Paragraphs>69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7" baseType="lpstr">
      <vt:lpstr>BIZ UDPゴシック</vt:lpstr>
      <vt:lpstr>BIZ UDゴシック</vt:lpstr>
      <vt:lpstr>Gill Sans MT</vt:lpstr>
      <vt:lpstr>HGｺﾞｼｯｸE</vt:lpstr>
      <vt:lpstr>Arial</vt:lpstr>
      <vt:lpstr>Wingdings 2</vt:lpstr>
      <vt:lpstr>配当</vt:lpstr>
      <vt:lpstr>ザンクト・ガレン信仰問答講解①　序章</vt:lpstr>
      <vt:lpstr>ザンクト・ガレン信仰問答（1527）</vt:lpstr>
      <vt:lpstr>  中世都市 　　ザンクト・ガレン </vt:lpstr>
      <vt:lpstr>  ザンクト・宗教改革 </vt:lpstr>
      <vt:lpstr>  ザンクト・宗教改革 </vt:lpstr>
      <vt:lpstr>  ザンクト・宗教改革――改革者・市長ヨアヒム・ヴァディアン（１４８４－１５５１） </vt:lpstr>
      <vt:lpstr>  ザンクト・宗教改革――改革者・市長ヨアヒム・ヴァディアン（１４８４－１５５１） </vt:lpstr>
      <vt:lpstr>  宗教改革以前のカテキズム </vt:lpstr>
      <vt:lpstr>  宗教改革以前のカテキズム </vt:lpstr>
      <vt:lpstr>  宗教改革以前のカテキズム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ザンクト・ガレン信仰問答講解①</dc:title>
  <dc:creator>大石 周平</dc:creator>
  <cp:lastModifiedBy>大石 周平</cp:lastModifiedBy>
  <cp:revision>9</cp:revision>
  <dcterms:created xsi:type="dcterms:W3CDTF">2020-12-24T00:21:56Z</dcterms:created>
  <dcterms:modified xsi:type="dcterms:W3CDTF">2020-12-24T03:20:57Z</dcterms:modified>
</cp:coreProperties>
</file>